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64" r:id="rId6"/>
    <p:sldId id="259" r:id="rId7"/>
    <p:sldId id="265" r:id="rId8"/>
    <p:sldId id="260" r:id="rId9"/>
    <p:sldId id="261" r:id="rId10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lva.oficinas.sepg.minhac.age\SERVER_DG03\POOL%20FISCAL\RECEPCIONES\ESTAD&#205;STICAS\2024\GR&#193;FICOS%20WEB\01.CUADROS%20COMPARATIVOS%202017-2023con%20impor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EVOLUCIÓN DEL IMPORTE</a:t>
            </a:r>
            <a:r>
              <a:rPr lang="es-ES" b="1" baseline="0"/>
              <a:t> CON IVA </a:t>
            </a:r>
            <a:r>
              <a:rPr lang="es-ES" b="1"/>
              <a:t>DE LOS</a:t>
            </a:r>
            <a:r>
              <a:rPr lang="es-ES" b="1" baseline="0"/>
              <a:t> RESULTADOS DE LA FASE DE SELECCIÓN DE INVERSIONES A DESIGNAR (2018-2023)</a:t>
            </a:r>
          </a:p>
        </c:rich>
      </c:tx>
      <c:layout>
        <c:manualLayout>
          <c:xMode val="edge"/>
          <c:yMode val="edge"/>
          <c:x val="0.13225993182923235"/>
          <c:y val="1.2602391953839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0476436815199021"/>
          <c:y val="0.13655951921180076"/>
          <c:w val="0.89203155457719097"/>
          <c:h val="0.74731350742231273"/>
        </c:manualLayout>
      </c:layout>
      <c:lineChart>
        <c:grouping val="standard"/>
        <c:varyColors val="0"/>
        <c:ser>
          <c:idx val="0"/>
          <c:order val="0"/>
          <c:tx>
            <c:strRef>
              <c:f>'Cuadro 02 importe'!$O$9</c:f>
              <c:strCache>
                <c:ptCount val="1"/>
                <c:pt idx="0">
                  <c:v>No designadas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27174118150421E-2"/>
                  <c:y val="-7.5914328344109189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S"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7.8547174222923455E-2"/>
                      <c:h val="4.7851381480159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13-4657-ADB0-C9BA4721E45B}"/>
                </c:ext>
              </c:extLst>
            </c:dLbl>
            <c:dLbl>
              <c:idx val="1"/>
              <c:layout>
                <c:manualLayout>
                  <c:x val="-2.7488750061920312E-2"/>
                  <c:y val="-6.2051498732020843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S"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3368072423702E-2"/>
                      <c:h val="5.541281665246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13-4657-ADB0-C9BA4721E45B}"/>
                </c:ext>
              </c:extLst>
            </c:dLbl>
            <c:dLbl>
              <c:idx val="2"/>
              <c:layout>
                <c:manualLayout>
                  <c:x val="-4.887292045611568E-2"/>
                  <c:y val="-6.7092554744989208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S"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72562926217962E-2"/>
                      <c:h val="5.03718598709276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13-4657-ADB0-C9BA4721E45B}"/>
                </c:ext>
              </c:extLst>
            </c:dLbl>
            <c:dLbl>
              <c:idx val="3"/>
              <c:layout>
                <c:manualLayout>
                  <c:x val="-4.3354845381789721E-2"/>
                  <c:y val="-5.5431670624677742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S"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706999295195E-2"/>
                      <c:h val="4.7851381480159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13-4657-ADB0-C9BA4721E45B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accent3">
                    <a:lumMod val="60000"/>
                    <a:lumOff val="40000"/>
                  </a:schemeClr>
                </a:glow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'Cuadro 02 importe'!$P$8:$Y$8</c15:sqref>
                  </c15:fullRef>
                </c:ext>
              </c:extLst>
              <c:f>'Cuadro 02 importe'!$T$8:$Y$8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'Cuadro 02 importe'!$P$9:$Y$9</c15:sqref>
                  </c15:fullRef>
                </c:ext>
              </c:extLst>
              <c:f>'Cuadro 02 importe'!$T$9:$Y$9</c:f>
              <c:numCache>
                <c:formatCode>#,##0</c:formatCode>
                <c:ptCount val="6"/>
                <c:pt idx="0">
                  <c:v>133859965.21000001</c:v>
                </c:pt>
                <c:pt idx="1">
                  <c:v>128376940.56000002</c:v>
                </c:pt>
                <c:pt idx="2">
                  <c:v>141855714.07999998</c:v>
                </c:pt>
                <c:pt idx="3">
                  <c:v>171955016</c:v>
                </c:pt>
                <c:pt idx="4">
                  <c:v>170350636</c:v>
                </c:pt>
                <c:pt idx="5">
                  <c:v>181214659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'Cuadro 02 importe'!$Q$9</c15:sqref>
                  <c15:dLbl>
                    <c:idx val="-1"/>
                    <c:layout>
                      <c:manualLayout>
                        <c:x val="-2.4729474082482029E-2"/>
                        <c:y val="3.372654260914014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3813-4657-ADB0-C9BA4721E45B}"/>
                      </c:ext>
                    </c:extLst>
                  </c15:dLbl>
                </c15:categoryFilterException>
                <c15:categoryFilterException>
                  <c15:sqref>'Cuadro 02 importe'!$R$9</c15:sqref>
                  <c15:dLbl>
                    <c:idx val="-1"/>
                    <c:layout>
                      <c:manualLayout>
                        <c:x val="-3.6938993256291991E-2"/>
                        <c:y val="-6.7305009242415642E-2"/>
                      </c:manualLayout>
                    </c:layout>
                    <c:spPr>
                      <a:noFill/>
                      <a:ln>
                        <a:noFill/>
                      </a:ln>
                      <a:effectLst>
                        <a:glow rad="127000">
                          <a:schemeClr val="accent3">
                            <a:lumMod val="60000"/>
                            <a:lumOff val="40000"/>
                          </a:schemeClr>
                        </a:glow>
                        <a:outerShdw blurRad="50800" dist="50800" dir="5400000" algn="ctr" rotWithShape="0">
                          <a:schemeClr val="accent3">
                            <a:lumMod val="75000"/>
                          </a:schemeClr>
                        </a:outerShdw>
                      </a:effectLst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lang="es-ES" sz="9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7.4819034094088591E-2"/>
                            <c:h val="4.5330903089392034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A-3813-4657-ADB0-C9BA4721E45B}"/>
                      </c:ext>
                    </c:extLst>
                  </c15:dLbl>
                </c15:categoryFilterException>
                <c15:categoryFilterException>
                  <c15:sqref>'Cuadro 02 importe'!$S$9</c15:sqref>
                  <c15:dLbl>
                    <c:idx val="-1"/>
                    <c:layout>
                      <c:manualLayout>
                        <c:x val="-3.1871989342048053E-2"/>
                        <c:y val="-7.0967839886510897E-2"/>
                      </c:manualLayout>
                    </c:layout>
                    <c:spPr>
                      <a:noFill/>
                      <a:ln>
                        <a:noFill/>
                      </a:ln>
                      <a:effectLst>
                        <a:glow rad="127000">
                          <a:schemeClr val="accent3">
                            <a:lumMod val="60000"/>
                            <a:lumOff val="40000"/>
                          </a:schemeClr>
                        </a:glow>
                        <a:outerShdw blurRad="50800" dist="50800" dir="5400000" algn="ctr" rotWithShape="0">
                          <a:schemeClr val="accent3">
                            <a:lumMod val="75000"/>
                          </a:schemeClr>
                        </a:outerShdw>
                      </a:effectLst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lang="es-ES" sz="9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E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7.4819034094088591E-2"/>
                            <c:h val="5.7933295043231157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B-3813-4657-ADB0-C9BA4721E45B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4-3813-4657-ADB0-C9BA4721E45B}"/>
            </c:ext>
          </c:extLst>
        </c:ser>
        <c:ser>
          <c:idx val="1"/>
          <c:order val="1"/>
          <c:tx>
            <c:strRef>
              <c:f>'Cuadro 02 importe'!$O$10</c:f>
              <c:strCache>
                <c:ptCount val="1"/>
                <c:pt idx="0">
                  <c:v>Designadas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marker>
          <c:dLbls>
            <c:dLbl>
              <c:idx val="0"/>
              <c:layout>
                <c:manualLayout>
                  <c:x val="-3.0000029791962726E-2"/>
                  <c:y val="-4.8670461136178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13-4657-ADB0-C9BA4721E45B}"/>
                </c:ext>
              </c:extLst>
            </c:dLbl>
            <c:dLbl>
              <c:idx val="1"/>
              <c:layout>
                <c:manualLayout>
                  <c:x val="-3.0000029791962726E-2"/>
                  <c:y val="-4.1179824432058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13-4657-ADB0-C9BA4721E45B}"/>
                </c:ext>
              </c:extLst>
            </c:dLbl>
            <c:dLbl>
              <c:idx val="2"/>
              <c:layout>
                <c:manualLayout>
                  <c:x val="-2.3946302966385728E-2"/>
                  <c:y val="-4.6173582234804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813-4657-ADB0-C9BA4721E45B}"/>
                </c:ext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'Cuadro 02 importe'!$P$8:$Y$8</c15:sqref>
                  </c15:fullRef>
                </c:ext>
              </c:extLst>
              <c:f>'Cuadro 02 importe'!$T$8:$Y$8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'Cuadro 02 importe'!$P$10:$Y$10</c15:sqref>
                  </c15:fullRef>
                </c:ext>
              </c:extLst>
              <c:f>'Cuadro 02 importe'!$T$10:$Y$10</c:f>
              <c:numCache>
                <c:formatCode>#,##0</c:formatCode>
                <c:ptCount val="6"/>
                <c:pt idx="0">
                  <c:v>2573876341.46</c:v>
                </c:pt>
                <c:pt idx="1">
                  <c:v>3853795422.2000003</c:v>
                </c:pt>
                <c:pt idx="2">
                  <c:v>2579579196.0299997</c:v>
                </c:pt>
                <c:pt idx="3">
                  <c:v>3661835842</c:v>
                </c:pt>
                <c:pt idx="4">
                  <c:v>3226818972</c:v>
                </c:pt>
                <c:pt idx="5">
                  <c:v>4799146235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categoryFilterExceptions>
                <c15:categoryFilterException>
                  <c15:sqref>'Cuadro 02 importe'!$Q$10</c15:sqref>
                  <c15:dLbl>
                    <c:idx val="-1"/>
                    <c:layout>
                      <c:manualLayout>
                        <c:x val="-2.8486598085568474E-2"/>
                        <c:y val="-5.366421893892477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79A43E02-6EC2-4174-B180-7121E73ADC76}" type="VALUE">
                            <a:rPr lang="en-US" b="1"/>
                            <a:pPr/>
                            <a:t>[VALOR]</a:t>
                          </a:fld>
                          <a:endParaRPr lang="es-ES"/>
                        </a:p>
                      </c:rich>
                    </c:tx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3813-4657-ADB0-C9BA4721E45B}"/>
                      </c:ext>
                    </c:extLst>
                  </c15:dLbl>
                </c15:categoryFilterException>
                <c15:categoryFilterException>
                  <c15:sqref>'Cuadro 02 importe'!$R$10</c15:sqref>
                  <c15:dLbl>
                    <c:idx val="-1"/>
                    <c:layout>
                      <c:manualLayout>
                        <c:x val="-3.0000029791962726E-2"/>
                        <c:y val="-7.114237124853775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3813-4657-ADB0-C9BA4721E45B}"/>
                      </c:ext>
                    </c:extLst>
                  </c15:dLbl>
                </c15:categoryFilterException>
                <c15:categoryFilterException>
                  <c15:sqref>'Cuadro 02 importe'!$S$10</c15:sqref>
                  <c15:dLbl>
                    <c:idx val="-1"/>
                    <c:layout>
                      <c:manualLayout>
                        <c:x val="-3.0000029791962781E-2"/>
                        <c:y val="-5.616109784029809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3813-4657-ADB0-C9BA4721E45B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8-3813-4657-ADB0-C9BA4721E4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868704"/>
        <c:axId val="355863608"/>
      </c:lineChart>
      <c:catAx>
        <c:axId val="3558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863608"/>
        <c:crosses val="autoZero"/>
        <c:auto val="1"/>
        <c:lblAlgn val="ctr"/>
        <c:lblOffset val="100"/>
        <c:noMultiLvlLbl val="0"/>
      </c:catAx>
      <c:valAx>
        <c:axId val="35586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86870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gradFill>
      <a:gsLst>
        <a:gs pos="34000">
          <a:schemeClr val="accent3">
            <a:lumMod val="20000"/>
            <a:lumOff val="8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45000"/>
            <a:lumOff val="55000"/>
          </a:schemeClr>
        </a:gs>
        <a:gs pos="76000">
          <a:schemeClr val="accent1">
            <a:lumMod val="30000"/>
            <a:lumOff val="70000"/>
          </a:schemeClr>
        </a:gs>
      </a:gsLst>
      <a:lin ang="2700000" scaled="1"/>
    </a:gradFill>
    <a:ln w="9525" cap="flat" cmpd="sng" algn="ctr">
      <a:gradFill flip="none" rotWithShape="1">
        <a:gsLst>
          <a:gs pos="0">
            <a:schemeClr val="accent2">
              <a:lumMod val="0"/>
              <a:lumOff val="100000"/>
            </a:schemeClr>
          </a:gs>
          <a:gs pos="35000">
            <a:schemeClr val="accent2">
              <a:lumMod val="0"/>
              <a:lumOff val="100000"/>
            </a:schemeClr>
          </a:gs>
          <a:gs pos="100000">
            <a:schemeClr val="accent2">
              <a:lumMod val="100000"/>
            </a:schemeClr>
          </a:gs>
        </a:gsLst>
        <a:path path="circle">
          <a:fillToRect l="50000" t="-80000" r="50000" b="180000"/>
        </a:path>
        <a:tileRect/>
      </a:gra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4465-85A5-4587-AD71-1397AC6C1A9D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AA38-D2A5-49AE-813E-ACE5D5966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6D6-D158-4E22-A366-8C4EEE75E925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5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BEF4-F3AC-4FA8-9FE0-98D281A7898F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31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CEAA-086F-4049-84F8-BC982139F042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85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0A23-1762-47AF-A706-752D4AF04D12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92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6246-98A8-43E6-A0C5-84E2CF6E50A5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68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E9A-B7CA-44C4-8A6D-9414C05D60E2}" type="datetime1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77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DB2-5A28-4560-ACFE-DDFE259D163A}" type="datetime1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2307-EC8C-4A08-9168-EA769811D699}" type="datetime1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1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8F26-EF76-4580-9908-ACDC385C0041}" type="datetime1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03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85AA-9854-4B1B-B743-BD304C6A0F84}" type="datetime1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86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61A0-61EB-4F2C-8146-D04014D4C736}" type="datetime1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FD4B-A0D4-42E0-86ED-F6241A192A2C}" type="datetime1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3B3C-CECC-4911-AF17-475F4834E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5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COMPROBACIÓN MATERIAL DE LA INVERSIÓN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AÑOS 2017- 2023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8" y="356380"/>
            <a:ext cx="4236432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31179" y="198439"/>
            <a:ext cx="6492239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</a:t>
            </a:r>
            <a:r>
              <a:rPr lang="es-ES" sz="3000" dirty="0" smtClean="0"/>
              <a:t>2017 </a:t>
            </a:r>
            <a:r>
              <a:rPr lang="es-ES" sz="3000" dirty="0" smtClean="0"/>
              <a:t>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7" y="198439"/>
            <a:ext cx="3561570" cy="6993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965893"/>
            <a:ext cx="965938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154372" y="232498"/>
            <a:ext cx="6943531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2018 -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2" y="232498"/>
            <a:ext cx="3561570" cy="6993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16" y="1163782"/>
            <a:ext cx="9709266" cy="52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0" y="198439"/>
            <a:ext cx="3560400" cy="699107"/>
          </a:xfrm>
          <a:prstGeom prst="rect">
            <a:avLst/>
          </a:prstGeom>
        </p:spPr>
      </p:pic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4119950" y="214201"/>
            <a:ext cx="6503715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</a:t>
            </a:r>
            <a:r>
              <a:rPr lang="es-ES" sz="3000" dirty="0" smtClean="0"/>
              <a:t>2017 </a:t>
            </a:r>
            <a:r>
              <a:rPr lang="es-ES" sz="3000" dirty="0" smtClean="0"/>
              <a:t>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29" y="1203959"/>
            <a:ext cx="9680171" cy="47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6" y="232612"/>
            <a:ext cx="3560400" cy="699107"/>
          </a:xfrm>
          <a:prstGeom prst="rect">
            <a:avLst/>
          </a:prstGeom>
        </p:spPr>
      </p:pic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4136576" y="275333"/>
            <a:ext cx="6454087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2018 -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F5D5FEA-2340-4A67-9ECC-E797375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741751"/>
              </p:ext>
            </p:extLst>
          </p:nvPr>
        </p:nvGraphicFramePr>
        <p:xfrm>
          <a:off x="1504604" y="1221971"/>
          <a:ext cx="9659389" cy="472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9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5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32612"/>
            <a:ext cx="3560400" cy="699107"/>
          </a:xfrm>
          <a:prstGeom prst="rect">
            <a:avLst/>
          </a:prstGeom>
        </p:spPr>
      </p:pic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4103326" y="232612"/>
            <a:ext cx="6420588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</a:t>
            </a:r>
            <a:r>
              <a:rPr lang="es-ES" sz="3000" dirty="0" smtClean="0"/>
              <a:t>2017 </a:t>
            </a:r>
            <a:r>
              <a:rPr lang="es-ES" sz="3000" dirty="0" smtClean="0"/>
              <a:t>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4" y="1121434"/>
            <a:ext cx="9657977" cy="47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3657601" y="198439"/>
            <a:ext cx="6808123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2018 - 2023</a:t>
            </a:r>
            <a:endParaRPr lang="es-ES" sz="3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7" y="232987"/>
            <a:ext cx="3305868" cy="831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64" y="1207269"/>
            <a:ext cx="9282079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3956860" y="384667"/>
            <a:ext cx="6625244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</a:t>
            </a:r>
            <a:r>
              <a:rPr lang="es-ES" sz="3000" dirty="0" smtClean="0"/>
              <a:t>2017 </a:t>
            </a:r>
            <a:r>
              <a:rPr lang="es-ES" sz="3000" dirty="0" smtClean="0"/>
              <a:t>- </a:t>
            </a:r>
            <a:r>
              <a:rPr lang="es-ES" sz="3000" dirty="0" smtClean="0"/>
              <a:t>2023</a:t>
            </a:r>
            <a:endParaRPr lang="es-ES" sz="3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1" y="320271"/>
            <a:ext cx="3339119" cy="831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77" y="1346662"/>
            <a:ext cx="9652899" cy="48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8</a:t>
            </a:r>
            <a:endParaRPr lang="es-ES" dirty="0"/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3682538" y="320710"/>
            <a:ext cx="6666807" cy="767454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Comprobación material de la inversión  Años 2017 - 2023</a:t>
            </a:r>
            <a:endParaRPr lang="es-ES" sz="3000" dirty="0"/>
          </a:p>
        </p:txBody>
      </p:sp>
      <p:pic>
        <p:nvPicPr>
          <p:cNvPr id="9" name="Imagen 1" descr="2021-MHFP.G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" y="205207"/>
            <a:ext cx="2331894" cy="6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2" y="198439"/>
            <a:ext cx="3330806" cy="6977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979" y="1210435"/>
            <a:ext cx="9742516" cy="50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745491EB670040BB1151E3CE305211" ma:contentTypeVersion="1" ma:contentTypeDescription="Crear nuevo documento." ma:contentTypeScope="" ma:versionID="36908cbc46a66120df7bef74ff91c5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B84891-B132-4B3D-9696-5E6404D7940C}"/>
</file>

<file path=customXml/itemProps2.xml><?xml version="1.0" encoding="utf-8"?>
<ds:datastoreItem xmlns:ds="http://schemas.openxmlformats.org/officeDocument/2006/customXml" ds:itemID="{298250BB-8A6B-40BC-9FDF-266C821CDC34}"/>
</file>

<file path=customXml/itemProps3.xml><?xml version="1.0" encoding="utf-8"?>
<ds:datastoreItem xmlns:ds="http://schemas.openxmlformats.org/officeDocument/2006/customXml" ds:itemID="{A542C411-75E5-4287-9748-AF96A3EA2167}"/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116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COMPROBACIÓN MATERIAL DE LA INVERSIÓN</vt:lpstr>
      <vt:lpstr>Comprobación material de la inversión  Años 2017 - 2023</vt:lpstr>
      <vt:lpstr>Comprobación material de la inversión  Años 2018 - 2023</vt:lpstr>
      <vt:lpstr>Comprobación material de la inversión  Años 2017 - 2023</vt:lpstr>
      <vt:lpstr>Comprobación material de la inversión  Años 2018 - 2023</vt:lpstr>
      <vt:lpstr>Comprobación material de la inversión  Años 2017 - 2023</vt:lpstr>
      <vt:lpstr>Comprobación material de la inversión  Años 2018 - 2023</vt:lpstr>
      <vt:lpstr>Comprobación material de la inversión  Años 2017 - 2023</vt:lpstr>
      <vt:lpstr>Comprobación material de la inversión  Años 2017 - 2023</vt:lpstr>
    </vt:vector>
  </TitlesOfParts>
  <Company>IGAE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COMPROBACIÓN MATERIAL DE LA INVERSIÓN</dc:title>
  <dc:creator>Trifón Arévalo, Ana Cristina</dc:creator>
  <cp:lastModifiedBy>Llanos Martos, Maria Isabel</cp:lastModifiedBy>
  <cp:revision>81</cp:revision>
  <cp:lastPrinted>2019-09-20T11:51:36Z</cp:lastPrinted>
  <dcterms:created xsi:type="dcterms:W3CDTF">2018-03-09T10:17:18Z</dcterms:created>
  <dcterms:modified xsi:type="dcterms:W3CDTF">2024-01-10T13:55:58Z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0x01010022745491EB670040BB1151E3CE305211</vt:lpwstr>
  </property>
</Properties>
</file>